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58" r:id="rId3"/>
    <p:sldId id="261" r:id="rId4"/>
    <p:sldId id="280" r:id="rId5"/>
    <p:sldId id="264" r:id="rId6"/>
    <p:sldId id="260" r:id="rId7"/>
    <p:sldId id="266" r:id="rId8"/>
    <p:sldId id="259" r:id="rId9"/>
    <p:sldId id="274" r:id="rId10"/>
    <p:sldId id="275" r:id="rId11"/>
    <p:sldId id="268" r:id="rId12"/>
    <p:sldId id="265" r:id="rId13"/>
    <p:sldId id="282" r:id="rId14"/>
  </p:sldIdLst>
  <p:sldSz cx="9144000" cy="5143500" type="screen16x9"/>
  <p:notesSz cx="6858000" cy="9144000"/>
  <p:embeddedFontLst>
    <p:embeddedFont>
      <p:font typeface="Alata" panose="020B0604020202020204" charset="0"/>
      <p:regular r:id="rId16"/>
    </p:embeddedFont>
    <p:embeddedFont>
      <p:font typeface="Amiko" panose="020B0604020202020204" charset="0"/>
      <p:regular r:id="rId17"/>
      <p:bold r:id="rId18"/>
    </p:embeddedFont>
    <p:embeddedFont>
      <p:font typeface="Anaheim" panose="020B0604020202020204" charset="0"/>
      <p:regular r:id="rId19"/>
      <p:bold r:id="rId20"/>
    </p:embeddedFont>
    <p:embeddedFont>
      <p:font typeface="Bebas Neue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Epilogue" panose="020B0604020202020204" charset="0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italic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61045-95BD-418F-AAB8-202F2B1C491D}">
  <a:tblStyle styleId="{00A61045-95BD-418F-AAB8-202F2B1C49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45" d="100"/>
          <a:sy n="145" d="100"/>
        </p:scale>
        <p:origin x="5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05:22:52.89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0,'194'15,"-149"-10,13 3,-31-4,51 2,416-7,-478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05:23:11.00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05:23:12.24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05:22:53.70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748 0,'-732'0,"716"0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05:23:01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1,'55'2,"-1"3,0 3,0 1,98 32,-125-36,0-1,0-1,0-2,1-1,52-6,-63 4,-1 0,1-2,-1 0,21-8,-26 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05:23:05.31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831 1,'-8'5,"0"1,0 0,1 1,-1 0,2 0,-12 16,-9 8,-27 21,-2-3,-2-2,-2-2,-2-3,-2-3,-2-2,-82 32,131-62,-1-2,-28 7,39-11,1 0,-1 0,1-1,0 0,-1 0,1 0,-1-1,1 0,0 0,-11-4,16 5,1 0,-1-1,1 1,-1 0,1 0,-1 0,1-1,-1 1,1 0,-1-1,1 1,-1 0,1-1,0 1,-1-1,1 1,0-1,-1 1,1-1,0 1,0-1,0 1,-1-1,1 1,0-1,0 1,0-1,0 1,0-1,0 1,0-2,11-15,23-9,18 7,-42 16,1 0,-1-1,0 0,15-9,-6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05:23:05.85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1 133,'1277'-85,"-1235"80,-17 3,0-1,0-1,0-2,43-14,-54 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05:23:06.96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1 190,'677'-111,"259"43,11 63,-674 7,-249-6,-16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05:23:07.52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1,'6'0,"15"6,22 11,10 10,2 2,-2 3,-3 0,-8-4,-8-6,-9-3,-6-2,-3-5,-2-3,-2-4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05:23:09.46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7233 161,'-52'-7,"17"-1,-260-38,15 15,-1421-38,834 105,13 47,808-78,-522 45,0-41,558-9,0 0,0 1,0 0,-1 1,2 0,-1 1,0 0,0 0,1 1,-13 7,-6 6,-48 39,30-21,-321 264,10-6,-524 340,863-620,13-9,-1 1,1-1,-1 0,0-1,0 1,0-1,0 0,-1-1,-13 4,42-22,205-111,310-123,-504 235,793-317,-768 311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9T05:23:10.66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0,'87'32,"-1"3,106 60,-175-84,0-1,2-1,-1 0,1-1,0-1,0-1,1-1,0 0,33 2,132-10,91 5,-231 5,-1 2,80 27,-35-9,-55-17,-18-4,1-2,-1 0,33 4,-34-8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f87ca2330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f87ca2330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2d65677a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a2d65677a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869b490b2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869b490b2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8661f04b0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8661f04b0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3900" y="1305456"/>
            <a:ext cx="4437300" cy="23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3900" y="3756632"/>
            <a:ext cx="41712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704600" y="1324975"/>
            <a:ext cx="2901600" cy="290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>
            <a:spLocks noGrp="1"/>
          </p:cNvSpPr>
          <p:nvPr>
            <p:ph type="pic" idx="2"/>
          </p:nvPr>
        </p:nvSpPr>
        <p:spPr>
          <a:xfrm>
            <a:off x="4572000" y="445025"/>
            <a:ext cx="3858600" cy="22407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7"/>
          <p:cNvSpPr>
            <a:spLocks noGrp="1"/>
          </p:cNvSpPr>
          <p:nvPr>
            <p:ph type="pic" idx="3"/>
          </p:nvPr>
        </p:nvSpPr>
        <p:spPr>
          <a:xfrm>
            <a:off x="6131476" y="2753125"/>
            <a:ext cx="2299200" cy="1851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7"/>
          <p:cNvSpPr>
            <a:spLocks noGrp="1"/>
          </p:cNvSpPr>
          <p:nvPr>
            <p:ph type="pic" idx="4"/>
          </p:nvPr>
        </p:nvSpPr>
        <p:spPr>
          <a:xfrm>
            <a:off x="2396051" y="2753125"/>
            <a:ext cx="3634500" cy="1851000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789425" y="445025"/>
            <a:ext cx="38187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789425" y="1400363"/>
            <a:ext cx="3634500" cy="1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>
            <a:spLocks noGrp="1"/>
          </p:cNvSpPr>
          <p:nvPr>
            <p:ph type="pic" idx="5"/>
          </p:nvPr>
        </p:nvSpPr>
        <p:spPr>
          <a:xfrm>
            <a:off x="869100" y="2753125"/>
            <a:ext cx="1425900" cy="1851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1565275" y="2053699"/>
            <a:ext cx="20274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2"/>
          </p:nvPr>
        </p:nvSpPr>
        <p:spPr>
          <a:xfrm>
            <a:off x="4498945" y="2053699"/>
            <a:ext cx="20274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3"/>
          </p:nvPr>
        </p:nvSpPr>
        <p:spPr>
          <a:xfrm>
            <a:off x="1565275" y="3813568"/>
            <a:ext cx="20274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4"/>
          </p:nvPr>
        </p:nvSpPr>
        <p:spPr>
          <a:xfrm>
            <a:off x="4498945" y="3823652"/>
            <a:ext cx="2027400" cy="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1565287" y="1792050"/>
            <a:ext cx="2027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6"/>
          </p:nvPr>
        </p:nvSpPr>
        <p:spPr>
          <a:xfrm>
            <a:off x="1565287" y="3551997"/>
            <a:ext cx="2027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7"/>
          </p:nvPr>
        </p:nvSpPr>
        <p:spPr>
          <a:xfrm>
            <a:off x="4498925" y="1792050"/>
            <a:ext cx="2027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8"/>
          </p:nvPr>
        </p:nvSpPr>
        <p:spPr>
          <a:xfrm>
            <a:off x="4498925" y="3564872"/>
            <a:ext cx="20274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>
            <a:spLocks noGrp="1"/>
          </p:cNvSpPr>
          <p:nvPr>
            <p:ph type="pic" idx="9"/>
          </p:nvPr>
        </p:nvSpPr>
        <p:spPr>
          <a:xfrm>
            <a:off x="6678750" y="0"/>
            <a:ext cx="2465100" cy="517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2244000" y="445025"/>
            <a:ext cx="61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3198000" y="2982946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2"/>
          </p:nvPr>
        </p:nvSpPr>
        <p:spPr>
          <a:xfrm>
            <a:off x="3198000" y="1843901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3"/>
          </p:nvPr>
        </p:nvSpPr>
        <p:spPr>
          <a:xfrm>
            <a:off x="6438000" y="2982946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4"/>
          </p:nvPr>
        </p:nvSpPr>
        <p:spPr>
          <a:xfrm>
            <a:off x="3198000" y="4129171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5"/>
          </p:nvPr>
        </p:nvSpPr>
        <p:spPr>
          <a:xfrm>
            <a:off x="6437999" y="1843901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6"/>
          </p:nvPr>
        </p:nvSpPr>
        <p:spPr>
          <a:xfrm>
            <a:off x="6437999" y="4129171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7"/>
          </p:nvPr>
        </p:nvSpPr>
        <p:spPr>
          <a:xfrm>
            <a:off x="3201900" y="2720936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8"/>
          </p:nvPr>
        </p:nvSpPr>
        <p:spPr>
          <a:xfrm>
            <a:off x="3201902" y="1585111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9"/>
          </p:nvPr>
        </p:nvSpPr>
        <p:spPr>
          <a:xfrm>
            <a:off x="6441895" y="1585111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3"/>
          </p:nvPr>
        </p:nvSpPr>
        <p:spPr>
          <a:xfrm>
            <a:off x="6441900" y="2720936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14"/>
          </p:nvPr>
        </p:nvSpPr>
        <p:spPr>
          <a:xfrm>
            <a:off x="3201902" y="386718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5"/>
          </p:nvPr>
        </p:nvSpPr>
        <p:spPr>
          <a:xfrm>
            <a:off x="6441895" y="386718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>
            <a:spLocks noGrp="1"/>
          </p:cNvSpPr>
          <p:nvPr>
            <p:ph type="pic" idx="16"/>
          </p:nvPr>
        </p:nvSpPr>
        <p:spPr>
          <a:xfrm>
            <a:off x="-14500" y="-29000"/>
            <a:ext cx="1636500" cy="517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845216" y="10650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845216" y="1834184"/>
            <a:ext cx="34926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 idx="2" hasCustomPrompt="1"/>
          </p:nvPr>
        </p:nvSpPr>
        <p:spPr>
          <a:xfrm>
            <a:off x="845218" y="297432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3"/>
          </p:nvPr>
        </p:nvSpPr>
        <p:spPr>
          <a:xfrm>
            <a:off x="845218" y="3740725"/>
            <a:ext cx="34926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 idx="4" hasCustomPrompt="1"/>
          </p:nvPr>
        </p:nvSpPr>
        <p:spPr>
          <a:xfrm>
            <a:off x="4812781" y="1065032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4812794" y="1834184"/>
            <a:ext cx="3492600" cy="3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>
            <a:spLocks noGrp="1"/>
          </p:cNvSpPr>
          <p:nvPr>
            <p:ph type="pic" idx="6"/>
          </p:nvPr>
        </p:nvSpPr>
        <p:spPr>
          <a:xfrm>
            <a:off x="4921653" y="2571750"/>
            <a:ext cx="4222200" cy="257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7794350" y="3568200"/>
            <a:ext cx="1058700" cy="1058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1" name="Google Shape;141;p25"/>
          <p:cNvCxnSpPr/>
          <p:nvPr/>
        </p:nvCxnSpPr>
        <p:spPr>
          <a:xfrm>
            <a:off x="719375" y="1147800"/>
            <a:ext cx="0" cy="317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2" name="Google Shape;142;p25"/>
          <p:cNvGrpSpPr/>
          <p:nvPr/>
        </p:nvGrpSpPr>
        <p:grpSpPr>
          <a:xfrm>
            <a:off x="690600" y="445025"/>
            <a:ext cx="5014000" cy="975"/>
            <a:chOff x="690600" y="445025"/>
            <a:chExt cx="5014000" cy="975"/>
          </a:xfrm>
        </p:grpSpPr>
        <p:cxnSp>
          <p:nvCxnSpPr>
            <p:cNvPr id="143" name="Google Shape;143;p25"/>
            <p:cNvCxnSpPr/>
            <p:nvPr/>
          </p:nvCxnSpPr>
          <p:spPr>
            <a:xfrm rot="10800000">
              <a:off x="1609000" y="445025"/>
              <a:ext cx="4095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25"/>
            <p:cNvCxnSpPr/>
            <p:nvPr/>
          </p:nvCxnSpPr>
          <p:spPr>
            <a:xfrm>
              <a:off x="690600" y="446000"/>
              <a:ext cx="4029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/>
        </p:nvSpPr>
        <p:spPr>
          <a:xfrm>
            <a:off x="0" y="1524000"/>
            <a:ext cx="1266300" cy="126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26"/>
          <p:cNvCxnSpPr/>
          <p:nvPr/>
        </p:nvCxnSpPr>
        <p:spPr>
          <a:xfrm>
            <a:off x="719375" y="1909800"/>
            <a:ext cx="0" cy="3260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6064300" y="-10325"/>
            <a:ext cx="3079800" cy="92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27"/>
          <p:cNvCxnSpPr/>
          <p:nvPr/>
        </p:nvCxnSpPr>
        <p:spPr>
          <a:xfrm>
            <a:off x="712239" y="-9587"/>
            <a:ext cx="0" cy="116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7"/>
          <p:cNvCxnSpPr/>
          <p:nvPr/>
        </p:nvCxnSpPr>
        <p:spPr>
          <a:xfrm>
            <a:off x="5416775" y="791300"/>
            <a:ext cx="3727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580575" y="2571975"/>
            <a:ext cx="384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762875" y="1482925"/>
            <a:ext cx="1478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290075" y="3386700"/>
            <a:ext cx="24240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>
            <a:spLocks noGrp="1"/>
          </p:cNvSpPr>
          <p:nvPr>
            <p:ph type="pic" idx="3"/>
          </p:nvPr>
        </p:nvSpPr>
        <p:spPr>
          <a:xfrm>
            <a:off x="985950" y="914400"/>
            <a:ext cx="3594600" cy="354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55350" y="445025"/>
            <a:ext cx="76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916938" y="1219200"/>
            <a:ext cx="37245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916937" y="2310425"/>
            <a:ext cx="3724500" cy="19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●"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4950725" y="914400"/>
            <a:ext cx="4193400" cy="3541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805496" y="1716650"/>
            <a:ext cx="41649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3805475" y="2479785"/>
            <a:ext cx="41649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>
            <a:spLocks noGrp="1"/>
          </p:cNvSpPr>
          <p:nvPr>
            <p:ph type="pic" idx="2"/>
          </p:nvPr>
        </p:nvSpPr>
        <p:spPr>
          <a:xfrm>
            <a:off x="978350" y="671850"/>
            <a:ext cx="2417100" cy="379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822112" y="1908250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 hasCustomPrompt="1"/>
          </p:nvPr>
        </p:nvSpPr>
        <p:spPr>
          <a:xfrm>
            <a:off x="822103" y="1513500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822112" y="2283547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3"/>
          </p:nvPr>
        </p:nvSpPr>
        <p:spPr>
          <a:xfrm>
            <a:off x="3421387" y="1908250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4" hasCustomPrompt="1"/>
          </p:nvPr>
        </p:nvSpPr>
        <p:spPr>
          <a:xfrm>
            <a:off x="3421399" y="1513500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5"/>
          </p:nvPr>
        </p:nvSpPr>
        <p:spPr>
          <a:xfrm>
            <a:off x="3421387" y="2283547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6"/>
          </p:nvPr>
        </p:nvSpPr>
        <p:spPr>
          <a:xfrm>
            <a:off x="6022512" y="1908250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7" hasCustomPrompt="1"/>
          </p:nvPr>
        </p:nvSpPr>
        <p:spPr>
          <a:xfrm>
            <a:off x="6022503" y="1513500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8"/>
          </p:nvPr>
        </p:nvSpPr>
        <p:spPr>
          <a:xfrm>
            <a:off x="6022512" y="2283547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9"/>
          </p:nvPr>
        </p:nvSpPr>
        <p:spPr>
          <a:xfrm>
            <a:off x="822112" y="3514876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3" hasCustomPrompt="1"/>
          </p:nvPr>
        </p:nvSpPr>
        <p:spPr>
          <a:xfrm>
            <a:off x="822103" y="3123326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4"/>
          </p:nvPr>
        </p:nvSpPr>
        <p:spPr>
          <a:xfrm>
            <a:off x="822112" y="3890200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5"/>
          </p:nvPr>
        </p:nvSpPr>
        <p:spPr>
          <a:xfrm>
            <a:off x="3421387" y="3514876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6" hasCustomPrompt="1"/>
          </p:nvPr>
        </p:nvSpPr>
        <p:spPr>
          <a:xfrm>
            <a:off x="3421399" y="3123326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7"/>
          </p:nvPr>
        </p:nvSpPr>
        <p:spPr>
          <a:xfrm>
            <a:off x="3421387" y="3890200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8"/>
          </p:nvPr>
        </p:nvSpPr>
        <p:spPr>
          <a:xfrm>
            <a:off x="6022512" y="3514876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9" hasCustomPrompt="1"/>
          </p:nvPr>
        </p:nvSpPr>
        <p:spPr>
          <a:xfrm>
            <a:off x="6022503" y="3123326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20"/>
          </p:nvPr>
        </p:nvSpPr>
        <p:spPr>
          <a:xfrm>
            <a:off x="6022512" y="3890200"/>
            <a:ext cx="22908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471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lata"/>
                <a:ea typeface="Alata"/>
                <a:cs typeface="Alata"/>
                <a:sym typeface="Alat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●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○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Char char="■"/>
              <a:defRPr sz="1200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3" r:id="rId10"/>
    <p:sldLayoutId id="2147483665" r:id="rId11"/>
    <p:sldLayoutId id="2147483666" r:id="rId12"/>
    <p:sldLayoutId id="2147483667" r:id="rId13"/>
    <p:sldLayoutId id="2147483671" r:id="rId14"/>
    <p:sldLayoutId id="2147483672" r:id="rId15"/>
    <p:sldLayoutId id="214748367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3" Type="http://schemas.openxmlformats.org/officeDocument/2006/relationships/image" Target="../media/image11.jpe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24" Type="http://schemas.openxmlformats.org/officeDocument/2006/relationships/customXml" Target="../ink/ink11.xml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10" Type="http://schemas.openxmlformats.org/officeDocument/2006/relationships/customXml" Target="../ink/ink4.xml"/><Relationship Id="rId19" Type="http://schemas.openxmlformats.org/officeDocument/2006/relationships/image" Target="../media/image19.png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611100" y="1514075"/>
            <a:ext cx="753300" cy="753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ctrTitle"/>
          </p:nvPr>
        </p:nvSpPr>
        <p:spPr>
          <a:xfrm>
            <a:off x="983900" y="1305456"/>
            <a:ext cx="4437300" cy="23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Fingerprint Recognition</a:t>
            </a:r>
            <a:endParaRPr sz="3300" dirty="0"/>
          </a:p>
        </p:txBody>
      </p:sp>
      <p:sp>
        <p:nvSpPr>
          <p:cNvPr id="164" name="Google Shape;164;p31"/>
          <p:cNvSpPr txBox="1">
            <a:spLocks noGrp="1"/>
          </p:cNvSpPr>
          <p:nvPr>
            <p:ph type="subTitle" idx="1"/>
          </p:nvPr>
        </p:nvSpPr>
        <p:spPr>
          <a:xfrm>
            <a:off x="983900" y="3756632"/>
            <a:ext cx="4171200" cy="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Processing Project</a:t>
            </a:r>
            <a:endParaRPr dirty="0"/>
          </a:p>
        </p:txBody>
      </p:sp>
      <p:cxnSp>
        <p:nvCxnSpPr>
          <p:cNvPr id="165" name="Google Shape;165;p31"/>
          <p:cNvCxnSpPr/>
          <p:nvPr/>
        </p:nvCxnSpPr>
        <p:spPr>
          <a:xfrm>
            <a:off x="719375" y="1147800"/>
            <a:ext cx="0" cy="317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7" name="Google Shape;167;p31"/>
          <p:cNvGrpSpPr/>
          <p:nvPr/>
        </p:nvGrpSpPr>
        <p:grpSpPr>
          <a:xfrm>
            <a:off x="690600" y="293524"/>
            <a:ext cx="7745622" cy="303000"/>
            <a:chOff x="690600" y="293524"/>
            <a:chExt cx="7745622" cy="303000"/>
          </a:xfrm>
        </p:grpSpPr>
        <p:cxnSp>
          <p:nvCxnSpPr>
            <p:cNvPr id="168" name="Google Shape;168;p31"/>
            <p:cNvCxnSpPr/>
            <p:nvPr/>
          </p:nvCxnSpPr>
          <p:spPr>
            <a:xfrm rot="10800000">
              <a:off x="1609000" y="445025"/>
              <a:ext cx="4095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31"/>
            <p:cNvSpPr txBox="1"/>
            <p:nvPr/>
          </p:nvSpPr>
          <p:spPr>
            <a:xfrm>
              <a:off x="5874700" y="293524"/>
              <a:ext cx="2561522" cy="3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Epilogue"/>
                  <a:ea typeface="Epilogue"/>
                  <a:cs typeface="Epilogue"/>
                  <a:sym typeface="Epilogue"/>
                </a:rPr>
                <a:t>By Nour Bassem 2022/00080</a:t>
              </a:r>
              <a:endParaRPr sz="1200" dirty="0"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171" name="Google Shape;171;p31"/>
            <p:cNvCxnSpPr/>
            <p:nvPr/>
          </p:nvCxnSpPr>
          <p:spPr>
            <a:xfrm>
              <a:off x="690600" y="446000"/>
              <a:ext cx="4029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87A786-DF10-48F2-9A72-4D18E046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477" y="1601668"/>
            <a:ext cx="3003423" cy="27976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0"/>
          <p:cNvSpPr/>
          <p:nvPr/>
        </p:nvSpPr>
        <p:spPr>
          <a:xfrm>
            <a:off x="0" y="0"/>
            <a:ext cx="2251500" cy="914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0"/>
          <p:cNvSpPr txBox="1">
            <a:spLocks noGrp="1"/>
          </p:cNvSpPr>
          <p:nvPr>
            <p:ph type="title"/>
          </p:nvPr>
        </p:nvSpPr>
        <p:spPr>
          <a:xfrm>
            <a:off x="755350" y="445025"/>
            <a:ext cx="76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numerical features for matching</a:t>
            </a:r>
            <a:endParaRPr dirty="0"/>
          </a:p>
        </p:txBody>
      </p:sp>
      <p:sp>
        <p:nvSpPr>
          <p:cNvPr id="629" name="Google Shape;629;p50"/>
          <p:cNvSpPr/>
          <p:nvPr/>
        </p:nvSpPr>
        <p:spPr>
          <a:xfrm>
            <a:off x="5229836" y="1757575"/>
            <a:ext cx="880200" cy="19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0"/>
          <p:cNvSpPr/>
          <p:nvPr/>
        </p:nvSpPr>
        <p:spPr>
          <a:xfrm>
            <a:off x="5229836" y="2629807"/>
            <a:ext cx="880200" cy="196800"/>
          </a:xfrm>
          <a:prstGeom prst="rect">
            <a:avLst/>
          </a:prstGeom>
          <a:solidFill>
            <a:srgbClr val="E004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0"/>
          <p:cNvSpPr/>
          <p:nvPr/>
        </p:nvSpPr>
        <p:spPr>
          <a:xfrm>
            <a:off x="5229946" y="3774747"/>
            <a:ext cx="880089" cy="196800"/>
          </a:xfrm>
          <a:prstGeom prst="rect">
            <a:avLst/>
          </a:prstGeom>
          <a:solidFill>
            <a:srgbClr val="AC0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0" name="Google Shape;640;p50"/>
          <p:cNvCxnSpPr/>
          <p:nvPr/>
        </p:nvCxnSpPr>
        <p:spPr>
          <a:xfrm>
            <a:off x="719375" y="1147800"/>
            <a:ext cx="0" cy="317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50"/>
          <p:cNvCxnSpPr/>
          <p:nvPr/>
        </p:nvCxnSpPr>
        <p:spPr>
          <a:xfrm>
            <a:off x="4862950" y="791300"/>
            <a:ext cx="4281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Rectangle 1">
            <a:extLst>
              <a:ext uri="{FF2B5EF4-FFF2-40B4-BE49-F238E27FC236}">
                <a16:creationId xmlns:a16="http://schemas.microsoft.com/office/drawing/2014/main" id="{555BF6B0-018D-430C-A053-AA110E3C2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920" y="1081602"/>
            <a:ext cx="363009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Minutiae coordinates (x, 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Orientation (angle).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Ridge density.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Technique: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 extracted features in a structured format (e.g., JSON or CSV).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Reduces fingerprint data to essential features for matching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1490D6-026C-4FCA-93EF-824AC6B65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534" y="1271951"/>
            <a:ext cx="3720669" cy="34265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/>
          <p:nvPr/>
        </p:nvSpPr>
        <p:spPr>
          <a:xfrm>
            <a:off x="350905" y="1637793"/>
            <a:ext cx="8252630" cy="45719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title"/>
          </p:nvPr>
        </p:nvSpPr>
        <p:spPr>
          <a:xfrm>
            <a:off x="706181" y="154139"/>
            <a:ext cx="76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06 Feature Matching</a:t>
            </a:r>
            <a:endParaRPr lang="en-US" dirty="0"/>
          </a:p>
        </p:txBody>
      </p:sp>
      <p:sp>
        <p:nvSpPr>
          <p:cNvPr id="435" name="Google Shape;435;p43"/>
          <p:cNvSpPr/>
          <p:nvPr/>
        </p:nvSpPr>
        <p:spPr>
          <a:xfrm>
            <a:off x="1" y="1085589"/>
            <a:ext cx="9022356" cy="478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Goal:</a:t>
            </a:r>
            <a:r>
              <a:rPr lang="en-GB" sz="2000" dirty="0"/>
              <a:t> Compare test fingerprint features with stored templates to find a match</a:t>
            </a:r>
            <a:endParaRPr sz="2000" b="1" dirty="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451" name="Google Shape;451;p43"/>
          <p:cNvCxnSpPr>
            <a:cxnSpLocks/>
          </p:cNvCxnSpPr>
          <p:nvPr/>
        </p:nvCxnSpPr>
        <p:spPr>
          <a:xfrm>
            <a:off x="4666781" y="2336277"/>
            <a:ext cx="0" cy="251113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43"/>
          <p:cNvCxnSpPr/>
          <p:nvPr/>
        </p:nvCxnSpPr>
        <p:spPr>
          <a:xfrm>
            <a:off x="3675975" y="791300"/>
            <a:ext cx="5468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43"/>
          <p:cNvCxnSpPr/>
          <p:nvPr/>
        </p:nvCxnSpPr>
        <p:spPr>
          <a:xfrm>
            <a:off x="713225" y="0"/>
            <a:ext cx="0" cy="1151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BA9-D77A-411C-B127-CA2E61D84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63" y="2336277"/>
            <a:ext cx="414475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 the test fingerprint.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features (minutiae and orientation).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 with database templates using a similarity measure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Cosine Similarity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083719-89D9-4BA8-AF1B-06D24514C133}"/>
              </a:ext>
            </a:extLst>
          </p:cNvPr>
          <p:cNvSpPr txBox="1"/>
          <p:nvPr/>
        </p:nvSpPr>
        <p:spPr>
          <a:xfrm>
            <a:off x="4771924" y="2336277"/>
            <a:ext cx="38316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Matching Algorithm: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 similarity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the closest match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(highest score).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/>
          <p:nvPr/>
        </p:nvSpPr>
        <p:spPr>
          <a:xfrm>
            <a:off x="6064300" y="-10325"/>
            <a:ext cx="3079800" cy="92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0"/>
          <p:cNvSpPr/>
          <p:nvPr/>
        </p:nvSpPr>
        <p:spPr>
          <a:xfrm>
            <a:off x="4572000" y="2841439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0"/>
          <p:cNvSpPr/>
          <p:nvPr/>
        </p:nvSpPr>
        <p:spPr>
          <a:xfrm>
            <a:off x="4572000" y="3993775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title"/>
          </p:nvPr>
        </p:nvSpPr>
        <p:spPr>
          <a:xfrm>
            <a:off x="2244000" y="445025"/>
            <a:ext cx="618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Train/Test data</a:t>
            </a:r>
            <a:endParaRPr dirty="0"/>
          </a:p>
        </p:txBody>
      </p:sp>
      <p:sp>
        <p:nvSpPr>
          <p:cNvPr id="342" name="Google Shape;342;p40"/>
          <p:cNvSpPr txBox="1">
            <a:spLocks noGrp="1"/>
          </p:cNvSpPr>
          <p:nvPr>
            <p:ph type="subTitle" idx="3"/>
          </p:nvPr>
        </p:nvSpPr>
        <p:spPr>
          <a:xfrm>
            <a:off x="5056921" y="2770976"/>
            <a:ext cx="4058760" cy="912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GB" dirty="0"/>
              <a:t>Evaluate models: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+mn-lt"/>
              </a:rPr>
              <a:t>KNN Accuracy: 31.25% 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+mn-lt"/>
              </a:rPr>
              <a:t>SVM Accuracy: 32.03% 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chemeClr val="tx1"/>
                </a:solidFill>
                <a:effectLst/>
                <a:latin typeface="+mn-lt"/>
              </a:rPr>
              <a:t>Random Forest Accuracy: 41.88%</a:t>
            </a:r>
            <a:endParaRPr lang="en-GB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7" name="Google Shape;347;p40"/>
          <p:cNvSpPr txBox="1">
            <a:spLocks noGrp="1"/>
          </p:cNvSpPr>
          <p:nvPr>
            <p:ph type="subTitle" idx="5"/>
          </p:nvPr>
        </p:nvSpPr>
        <p:spPr>
          <a:xfrm>
            <a:off x="5056921" y="1648141"/>
            <a:ext cx="3687539" cy="912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GB" dirty="0"/>
              <a:t>Models used: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K-Nearest </a:t>
            </a:r>
            <a:r>
              <a:rPr lang="en-GB" b="1" dirty="0" err="1"/>
              <a:t>Neighbors</a:t>
            </a:r>
            <a:r>
              <a:rPr lang="en-GB" b="1" dirty="0"/>
              <a:t> (KNN)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Support Vector Machine (SVM)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Random Forest</a:t>
            </a:r>
            <a:endParaRPr lang="en-GB" dirty="0"/>
          </a:p>
        </p:txBody>
      </p:sp>
      <p:sp>
        <p:nvSpPr>
          <p:cNvPr id="348" name="Google Shape;348;p40"/>
          <p:cNvSpPr txBox="1">
            <a:spLocks noGrp="1"/>
          </p:cNvSpPr>
          <p:nvPr>
            <p:ph type="subTitle" idx="6"/>
          </p:nvPr>
        </p:nvSpPr>
        <p:spPr>
          <a:xfrm>
            <a:off x="5151027" y="3993775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dirty="0"/>
              <a:t>Testing on unseen fingerprint.</a:t>
            </a:r>
          </a:p>
        </p:txBody>
      </p:sp>
      <p:cxnSp>
        <p:nvCxnSpPr>
          <p:cNvPr id="375" name="Google Shape;375;p40"/>
          <p:cNvCxnSpPr/>
          <p:nvPr/>
        </p:nvCxnSpPr>
        <p:spPr>
          <a:xfrm>
            <a:off x="2000388" y="-9587"/>
            <a:ext cx="0" cy="116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40"/>
          <p:cNvCxnSpPr/>
          <p:nvPr/>
        </p:nvCxnSpPr>
        <p:spPr>
          <a:xfrm>
            <a:off x="7071425" y="791300"/>
            <a:ext cx="2072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933CFF2D-2FEA-44B7-8ED7-FA26DDC1A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48691"/>
              </p:ext>
            </p:extLst>
          </p:nvPr>
        </p:nvGraphicFramePr>
        <p:xfrm>
          <a:off x="122798" y="1783060"/>
          <a:ext cx="4363554" cy="2595880"/>
        </p:xfrm>
        <a:graphic>
          <a:graphicData uri="http://schemas.openxmlformats.org/drawingml/2006/table">
            <a:tbl>
              <a:tblPr firstRow="1" bandRow="1">
                <a:tableStyleId>{00A61045-95BD-418F-AAB8-202F2B1C491D}</a:tableStyleId>
              </a:tblPr>
              <a:tblGrid>
                <a:gridCol w="1454518">
                  <a:extLst>
                    <a:ext uri="{9D8B030D-6E8A-4147-A177-3AD203B41FA5}">
                      <a16:colId xmlns:a16="http://schemas.microsoft.com/office/drawing/2014/main" val="2645441527"/>
                    </a:ext>
                  </a:extLst>
                </a:gridCol>
                <a:gridCol w="1454518">
                  <a:extLst>
                    <a:ext uri="{9D8B030D-6E8A-4147-A177-3AD203B41FA5}">
                      <a16:colId xmlns:a16="http://schemas.microsoft.com/office/drawing/2014/main" val="1465452166"/>
                    </a:ext>
                  </a:extLst>
                </a:gridCol>
                <a:gridCol w="1454518">
                  <a:extLst>
                    <a:ext uri="{9D8B030D-6E8A-4147-A177-3AD203B41FA5}">
                      <a16:colId xmlns:a16="http://schemas.microsoft.com/office/drawing/2014/main" val="99827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Model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Parameter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Best Value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3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n_neighbors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72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euclidean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523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6376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rbf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8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n_estimators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08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max_depth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86301"/>
                  </a:ext>
                </a:extLst>
              </a:tr>
            </a:tbl>
          </a:graphicData>
        </a:graphic>
      </p:graphicFrame>
      <p:sp>
        <p:nvSpPr>
          <p:cNvPr id="77" name="Google Shape;335;p40">
            <a:extLst>
              <a:ext uri="{FF2B5EF4-FFF2-40B4-BE49-F238E27FC236}">
                <a16:creationId xmlns:a16="http://schemas.microsoft.com/office/drawing/2014/main" id="{D18BD0C6-B096-463E-A229-241295549351}"/>
              </a:ext>
            </a:extLst>
          </p:cNvPr>
          <p:cNvSpPr/>
          <p:nvPr/>
        </p:nvSpPr>
        <p:spPr>
          <a:xfrm>
            <a:off x="4572000" y="1718726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E366A-3472-4008-8BBD-E75EB412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by Nour Bassem 2022/00080</a:t>
            </a:r>
          </a:p>
        </p:txBody>
      </p:sp>
    </p:spTree>
    <p:extLst>
      <p:ext uri="{BB962C8B-B14F-4D97-AF65-F5344CB8AC3E}">
        <p14:creationId xmlns:p14="http://schemas.microsoft.com/office/powerpoint/2010/main" val="369703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/>
          <p:nvPr/>
        </p:nvSpPr>
        <p:spPr>
          <a:xfrm>
            <a:off x="1079050" y="1712100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3"/>
          <p:cNvSpPr/>
          <p:nvPr/>
        </p:nvSpPr>
        <p:spPr>
          <a:xfrm>
            <a:off x="3683175" y="1712100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3"/>
          <p:cNvSpPr/>
          <p:nvPr/>
        </p:nvSpPr>
        <p:spPr>
          <a:xfrm>
            <a:off x="6275819" y="1712100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3"/>
          <p:cNvSpPr/>
          <p:nvPr/>
        </p:nvSpPr>
        <p:spPr>
          <a:xfrm>
            <a:off x="1079050" y="3319675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3"/>
          <p:cNvSpPr/>
          <p:nvPr/>
        </p:nvSpPr>
        <p:spPr>
          <a:xfrm>
            <a:off x="3683175" y="3319675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3"/>
          <p:cNvSpPr/>
          <p:nvPr/>
        </p:nvSpPr>
        <p:spPr>
          <a:xfrm>
            <a:off x="6275819" y="3319675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3"/>
          <p:cNvSpPr/>
          <p:nvPr/>
        </p:nvSpPr>
        <p:spPr>
          <a:xfrm>
            <a:off x="0" y="0"/>
            <a:ext cx="1266300" cy="126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471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6020662" y="3490706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Feature Matching</a:t>
            </a:r>
            <a:endParaRPr dirty="0"/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 idx="2"/>
          </p:nvPr>
        </p:nvSpPr>
        <p:spPr>
          <a:xfrm>
            <a:off x="822103" y="1513500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title" idx="3"/>
          </p:nvPr>
        </p:nvSpPr>
        <p:spPr>
          <a:xfrm>
            <a:off x="822103" y="1847433"/>
            <a:ext cx="2601116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Image Acquisition</a:t>
            </a:r>
            <a:endParaRPr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 idx="4"/>
          </p:nvPr>
        </p:nvSpPr>
        <p:spPr>
          <a:xfrm>
            <a:off x="3421399" y="1513500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6"/>
          </p:nvPr>
        </p:nvSpPr>
        <p:spPr>
          <a:xfrm>
            <a:off x="3429983" y="1902359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Enhancement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dirty="0"/>
          </a:p>
        </p:txBody>
      </p:sp>
      <p:sp>
        <p:nvSpPr>
          <p:cNvPr id="202" name="Google Shape;202;p33"/>
          <p:cNvSpPr txBox="1">
            <a:spLocks noGrp="1"/>
          </p:cNvSpPr>
          <p:nvPr>
            <p:ph type="title" idx="7"/>
          </p:nvPr>
        </p:nvSpPr>
        <p:spPr>
          <a:xfrm>
            <a:off x="6022503" y="1513500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title" idx="9"/>
          </p:nvPr>
        </p:nvSpPr>
        <p:spPr>
          <a:xfrm>
            <a:off x="6057979" y="1902359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Segmentation</a:t>
            </a:r>
            <a:endParaRPr dirty="0"/>
          </a:p>
        </p:txBody>
      </p:sp>
      <p:sp>
        <p:nvSpPr>
          <p:cNvPr id="205" name="Google Shape;205;p33"/>
          <p:cNvSpPr txBox="1">
            <a:spLocks noGrp="1"/>
          </p:cNvSpPr>
          <p:nvPr>
            <p:ph type="title" idx="13"/>
          </p:nvPr>
        </p:nvSpPr>
        <p:spPr>
          <a:xfrm>
            <a:off x="822103" y="3123326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15"/>
          </p:nvPr>
        </p:nvSpPr>
        <p:spPr>
          <a:xfrm>
            <a:off x="820262" y="3490706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 Skeletonization</a:t>
            </a:r>
            <a:endParaRPr dirty="0"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16"/>
          </p:nvPr>
        </p:nvSpPr>
        <p:spPr>
          <a:xfrm>
            <a:off x="3421399" y="3123326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 idx="18"/>
          </p:nvPr>
        </p:nvSpPr>
        <p:spPr>
          <a:xfrm>
            <a:off x="3421387" y="3545262"/>
            <a:ext cx="2290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Feature Extraction</a:t>
            </a:r>
            <a:endParaRPr dirty="0"/>
          </a:p>
        </p:txBody>
      </p:sp>
      <p:sp>
        <p:nvSpPr>
          <p:cNvPr id="211" name="Google Shape;211;p33"/>
          <p:cNvSpPr txBox="1">
            <a:spLocks noGrp="1"/>
          </p:cNvSpPr>
          <p:nvPr>
            <p:ph type="title" idx="19"/>
          </p:nvPr>
        </p:nvSpPr>
        <p:spPr>
          <a:xfrm>
            <a:off x="6022503" y="3123326"/>
            <a:ext cx="782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13" name="Google Shape;213;p33"/>
          <p:cNvCxnSpPr/>
          <p:nvPr/>
        </p:nvCxnSpPr>
        <p:spPr>
          <a:xfrm>
            <a:off x="719375" y="1147800"/>
            <a:ext cx="0" cy="317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3"/>
          <p:cNvCxnSpPr/>
          <p:nvPr/>
        </p:nvCxnSpPr>
        <p:spPr>
          <a:xfrm>
            <a:off x="5626200" y="791300"/>
            <a:ext cx="3517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6423975" y="1999850"/>
            <a:ext cx="1057500" cy="195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6"/>
          <p:cNvSpPr/>
          <p:nvPr/>
        </p:nvSpPr>
        <p:spPr>
          <a:xfrm>
            <a:off x="3287500" y="2745525"/>
            <a:ext cx="2309400" cy="2203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6"/>
          <p:cNvSpPr txBox="1">
            <a:spLocks noGrp="1"/>
          </p:cNvSpPr>
          <p:nvPr>
            <p:ph type="title"/>
          </p:nvPr>
        </p:nvSpPr>
        <p:spPr>
          <a:xfrm>
            <a:off x="6669553" y="1353950"/>
            <a:ext cx="280562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Image Acquisition/ Dataset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47" name="Google Shape;247;p36"/>
          <p:cNvSpPr txBox="1">
            <a:spLocks noGrp="1"/>
          </p:cNvSpPr>
          <p:nvPr>
            <p:ph type="subTitle" idx="1"/>
          </p:nvPr>
        </p:nvSpPr>
        <p:spPr>
          <a:xfrm>
            <a:off x="5992350" y="2281858"/>
            <a:ext cx="2607287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dataset consists of 10 folder (10 people) with each having 10 fingerprint images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48" name="Google Shape;248;p36"/>
          <p:cNvCxnSpPr/>
          <p:nvPr/>
        </p:nvCxnSpPr>
        <p:spPr>
          <a:xfrm>
            <a:off x="719375" y="1147800"/>
            <a:ext cx="0" cy="317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" name="Google Shape;249;p36"/>
          <p:cNvGrpSpPr/>
          <p:nvPr/>
        </p:nvGrpSpPr>
        <p:grpSpPr>
          <a:xfrm>
            <a:off x="690600" y="293525"/>
            <a:ext cx="7725713" cy="303000"/>
            <a:chOff x="690600" y="293525"/>
            <a:chExt cx="7725713" cy="303000"/>
          </a:xfrm>
        </p:grpSpPr>
        <p:cxnSp>
          <p:nvCxnSpPr>
            <p:cNvPr id="250" name="Google Shape;250;p36"/>
            <p:cNvCxnSpPr/>
            <p:nvPr/>
          </p:nvCxnSpPr>
          <p:spPr>
            <a:xfrm rot="10800000">
              <a:off x="1609000" y="445025"/>
              <a:ext cx="4095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1" name="Google Shape;251;p36"/>
            <p:cNvSpPr txBox="1"/>
            <p:nvPr/>
          </p:nvSpPr>
          <p:spPr>
            <a:xfrm>
              <a:off x="5992350" y="293525"/>
              <a:ext cx="13596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Epilogue"/>
                  <a:ea typeface="Epilogue"/>
                  <a:cs typeface="Epilogue"/>
                  <a:sym typeface="Epilogue"/>
                </a:rPr>
                <a:t>Project Proposal</a:t>
              </a:r>
              <a:endParaRPr sz="1000"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252" name="Google Shape;252;p36"/>
            <p:cNvSpPr txBox="1"/>
            <p:nvPr/>
          </p:nvSpPr>
          <p:spPr>
            <a:xfrm>
              <a:off x="7526813" y="293525"/>
              <a:ext cx="8895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Epilogue"/>
                  <a:ea typeface="Epilogue"/>
                  <a:cs typeface="Epilogue"/>
                  <a:sym typeface="Epilogue"/>
                </a:rPr>
                <a:t>By Slidego</a:t>
              </a:r>
              <a:endParaRPr sz="1000"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253" name="Google Shape;253;p36"/>
            <p:cNvCxnSpPr/>
            <p:nvPr/>
          </p:nvCxnSpPr>
          <p:spPr>
            <a:xfrm>
              <a:off x="690600" y="446000"/>
              <a:ext cx="4029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5" name="Google Shape;255;p36"/>
          <p:cNvCxnSpPr/>
          <p:nvPr/>
        </p:nvCxnSpPr>
        <p:spPr>
          <a:xfrm>
            <a:off x="4743175" y="4568875"/>
            <a:ext cx="3517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0553C12-F258-4C0B-9121-BE0762770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770"/>
          <a:stretch/>
        </p:blipFill>
        <p:spPr>
          <a:xfrm>
            <a:off x="65150" y="16857"/>
            <a:ext cx="4678022" cy="3296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4D296-A9D2-4578-919E-6E0F720FFD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2"/>
          <a:stretch/>
        </p:blipFill>
        <p:spPr>
          <a:xfrm>
            <a:off x="1697597" y="1999850"/>
            <a:ext cx="4350709" cy="3045955"/>
          </a:xfrm>
          <a:prstGeom prst="rect">
            <a:avLst/>
          </a:prstGeom>
        </p:spPr>
      </p:pic>
      <p:sp>
        <p:nvSpPr>
          <p:cNvPr id="21" name="Google Shape;246;p36">
            <a:extLst>
              <a:ext uri="{FF2B5EF4-FFF2-40B4-BE49-F238E27FC236}">
                <a16:creationId xmlns:a16="http://schemas.microsoft.com/office/drawing/2014/main" id="{56F2BA43-FBDA-456F-9A56-883DE038079F}"/>
              </a:ext>
            </a:extLst>
          </p:cNvPr>
          <p:cNvSpPr txBox="1">
            <a:spLocks/>
          </p:cNvSpPr>
          <p:nvPr/>
        </p:nvSpPr>
        <p:spPr>
          <a:xfrm>
            <a:off x="5668569" y="1424266"/>
            <a:ext cx="1478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6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" sz="3600" dirty="0"/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5;p36">
            <a:extLst>
              <a:ext uri="{FF2B5EF4-FFF2-40B4-BE49-F238E27FC236}">
                <a16:creationId xmlns:a16="http://schemas.microsoft.com/office/drawing/2014/main" id="{01A5D80B-8067-4D0B-81B7-E1930577F314}"/>
              </a:ext>
            </a:extLst>
          </p:cNvPr>
          <p:cNvSpPr txBox="1">
            <a:spLocks/>
          </p:cNvSpPr>
          <p:nvPr/>
        </p:nvSpPr>
        <p:spPr>
          <a:xfrm>
            <a:off x="249995" y="131805"/>
            <a:ext cx="280562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Epilogue"/>
              <a:buNone/>
              <a:defRPr sz="4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ata"/>
              <a:buNone/>
              <a:defRPr sz="36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l"/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Dataset for train/test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0ED2A73-17C6-4624-8A58-CDD00818B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995" y="1451418"/>
            <a:ext cx="331383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 folders (one for each person), each containing 80 fingerprints.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Separate test file having 10 fingerprints(one for each) for evaluation.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D81602-919C-4B72-90EB-6D45E4BF2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0"/>
          <a:stretch/>
        </p:blipFill>
        <p:spPr>
          <a:xfrm>
            <a:off x="3479983" y="-51625"/>
            <a:ext cx="3736541" cy="3006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DD83D-9BE2-4A39-840C-8A3150A39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3"/>
          <a:stretch/>
        </p:blipFill>
        <p:spPr>
          <a:xfrm>
            <a:off x="4434941" y="2271362"/>
            <a:ext cx="4717753" cy="25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0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/>
          <p:nvPr/>
        </p:nvSpPr>
        <p:spPr>
          <a:xfrm>
            <a:off x="273600" y="196325"/>
            <a:ext cx="821400" cy="8214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9"/>
          <p:cNvSpPr/>
          <p:nvPr/>
        </p:nvSpPr>
        <p:spPr>
          <a:xfrm>
            <a:off x="736238" y="1925831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9"/>
          <p:cNvSpPr/>
          <p:nvPr/>
        </p:nvSpPr>
        <p:spPr>
          <a:xfrm>
            <a:off x="5336241" y="1854824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39"/>
          <p:cNvSpPr/>
          <p:nvPr/>
        </p:nvSpPr>
        <p:spPr>
          <a:xfrm>
            <a:off x="5355725" y="3801556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9"/>
          <p:cNvSpPr/>
          <p:nvPr/>
        </p:nvSpPr>
        <p:spPr>
          <a:xfrm>
            <a:off x="736238" y="3677656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792365" y="2956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Image Enhancment/ Preprocessing </a:t>
            </a:r>
            <a:endParaRPr dirty="0"/>
          </a:p>
        </p:txBody>
      </p:sp>
      <p:sp>
        <p:nvSpPr>
          <p:cNvPr id="306" name="Google Shape;306;p39"/>
          <p:cNvSpPr txBox="1">
            <a:spLocks noGrp="1"/>
          </p:cNvSpPr>
          <p:nvPr>
            <p:ph type="subTitle" idx="8"/>
          </p:nvPr>
        </p:nvSpPr>
        <p:spPr>
          <a:xfrm>
            <a:off x="4572000" y="4254606"/>
            <a:ext cx="3189508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Adaptive Thresholding for binarization</a:t>
            </a:r>
            <a:endParaRPr b="0" dirty="0"/>
          </a:p>
        </p:txBody>
      </p:sp>
      <p:cxnSp>
        <p:nvCxnSpPr>
          <p:cNvPr id="327" name="Google Shape;327;p39"/>
          <p:cNvCxnSpPr/>
          <p:nvPr/>
        </p:nvCxnSpPr>
        <p:spPr>
          <a:xfrm>
            <a:off x="4129175" y="791300"/>
            <a:ext cx="245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7EF4A03-8DD8-490F-88FE-69AD5EAA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123" y="884579"/>
            <a:ext cx="1954683" cy="1824923"/>
          </a:xfrm>
          <a:prstGeom prst="rect">
            <a:avLst/>
          </a:prstGeom>
        </p:spPr>
      </p:pic>
      <p:sp>
        <p:nvSpPr>
          <p:cNvPr id="49" name="Google Shape;304;p39">
            <a:extLst>
              <a:ext uri="{FF2B5EF4-FFF2-40B4-BE49-F238E27FC236}">
                <a16:creationId xmlns:a16="http://schemas.microsoft.com/office/drawing/2014/main" id="{8A6B7A79-8F3B-4014-879F-01F563F8D75F}"/>
              </a:ext>
            </a:extLst>
          </p:cNvPr>
          <p:cNvSpPr txBox="1">
            <a:spLocks/>
          </p:cNvSpPr>
          <p:nvPr/>
        </p:nvSpPr>
        <p:spPr>
          <a:xfrm>
            <a:off x="335428" y="2376630"/>
            <a:ext cx="2104106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/>
              <a:t>Contrast Stretching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04BA9-A3B6-414A-BBE9-DEC9E1E28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295" y="2864072"/>
            <a:ext cx="2011608" cy="1874968"/>
          </a:xfrm>
          <a:prstGeom prst="rect">
            <a:avLst/>
          </a:prstGeom>
        </p:spPr>
      </p:pic>
      <p:sp>
        <p:nvSpPr>
          <p:cNvPr id="50" name="Google Shape;305;p39">
            <a:extLst>
              <a:ext uri="{FF2B5EF4-FFF2-40B4-BE49-F238E27FC236}">
                <a16:creationId xmlns:a16="http://schemas.microsoft.com/office/drawing/2014/main" id="{6F408FB7-F278-46EF-A914-2D2D15749315}"/>
              </a:ext>
            </a:extLst>
          </p:cNvPr>
          <p:cNvSpPr txBox="1">
            <a:spLocks/>
          </p:cNvSpPr>
          <p:nvPr/>
        </p:nvSpPr>
        <p:spPr>
          <a:xfrm>
            <a:off x="-20280" y="4546302"/>
            <a:ext cx="318950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b="0" dirty="0"/>
              <a:t>CLAHE (Contrast </a:t>
            </a:r>
          </a:p>
          <a:p>
            <a:pPr marL="0" indent="0"/>
            <a:r>
              <a:rPr lang="en-GB" b="0" dirty="0"/>
              <a:t>Limited Adaptive Histogram Equalization)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18986-756C-4792-856B-C7049F829C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3"/>
          <a:stretch/>
        </p:blipFill>
        <p:spPr>
          <a:xfrm>
            <a:off x="6526451" y="1039527"/>
            <a:ext cx="2163304" cy="2021216"/>
          </a:xfrm>
          <a:prstGeom prst="rect">
            <a:avLst/>
          </a:prstGeom>
        </p:spPr>
      </p:pic>
      <p:sp>
        <p:nvSpPr>
          <p:cNvPr id="298" name="Google Shape;298;p39"/>
          <p:cNvSpPr txBox="1">
            <a:spLocks noGrp="1"/>
          </p:cNvSpPr>
          <p:nvPr>
            <p:ph type="subTitle" idx="6"/>
          </p:nvPr>
        </p:nvSpPr>
        <p:spPr>
          <a:xfrm>
            <a:off x="5021037" y="2610490"/>
            <a:ext cx="2011608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Gaussian Blur for noise reduction.</a:t>
            </a:r>
            <a:endParaRPr b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/>
        </p:nvSpPr>
        <p:spPr>
          <a:xfrm>
            <a:off x="2740800" y="1256425"/>
            <a:ext cx="2409900" cy="987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title"/>
          </p:nvPr>
        </p:nvSpPr>
        <p:spPr>
          <a:xfrm>
            <a:off x="757516" y="1189425"/>
            <a:ext cx="425989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03 Image Segmentation</a:t>
            </a:r>
            <a:endParaRPr lang="en-US" dirty="0"/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1"/>
          </p:nvPr>
        </p:nvSpPr>
        <p:spPr>
          <a:xfrm>
            <a:off x="923514" y="3770833"/>
            <a:ext cx="7727097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Remove noisy or irrelevant regions (background).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Identify and extract the fingerprint area using thresholding or masking techniques.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Normalize ROI to standard dimensions for further processing.</a:t>
            </a:r>
            <a:endParaRPr dirty="0"/>
          </a:p>
        </p:txBody>
      </p:sp>
      <p:cxnSp>
        <p:nvCxnSpPr>
          <p:cNvPr id="237" name="Google Shape;237;p35"/>
          <p:cNvCxnSpPr/>
          <p:nvPr/>
        </p:nvCxnSpPr>
        <p:spPr>
          <a:xfrm>
            <a:off x="719375" y="-9587"/>
            <a:ext cx="0" cy="317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5"/>
          <p:cNvCxnSpPr/>
          <p:nvPr/>
        </p:nvCxnSpPr>
        <p:spPr>
          <a:xfrm>
            <a:off x="2879812" y="2035800"/>
            <a:ext cx="1445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9AA419-8698-470F-A6B5-B494B152CB1E}"/>
              </a:ext>
            </a:extLst>
          </p:cNvPr>
          <p:cNvSpPr txBox="1"/>
          <p:nvPr/>
        </p:nvSpPr>
        <p:spPr>
          <a:xfrm>
            <a:off x="1133056" y="2761190"/>
            <a:ext cx="3759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Objective:</a:t>
            </a:r>
            <a:r>
              <a:rPr lang="en-GB" dirty="0"/>
              <a:t> Isolate the region of interest (ROI) in the fingerprint image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41"/>
          <p:cNvCxnSpPr/>
          <p:nvPr/>
        </p:nvCxnSpPr>
        <p:spPr>
          <a:xfrm>
            <a:off x="719375" y="1147800"/>
            <a:ext cx="0" cy="317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0" name="Google Shape;390;p41"/>
          <p:cNvGrpSpPr/>
          <p:nvPr/>
        </p:nvGrpSpPr>
        <p:grpSpPr>
          <a:xfrm>
            <a:off x="719375" y="543800"/>
            <a:ext cx="5014000" cy="975"/>
            <a:chOff x="690600" y="445025"/>
            <a:chExt cx="5014000" cy="975"/>
          </a:xfrm>
        </p:grpSpPr>
        <p:cxnSp>
          <p:nvCxnSpPr>
            <p:cNvPr id="391" name="Google Shape;391;p41"/>
            <p:cNvCxnSpPr/>
            <p:nvPr/>
          </p:nvCxnSpPr>
          <p:spPr>
            <a:xfrm rot="10800000">
              <a:off x="1609000" y="445025"/>
              <a:ext cx="4095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41"/>
            <p:cNvCxnSpPr/>
            <p:nvPr/>
          </p:nvCxnSpPr>
          <p:spPr>
            <a:xfrm>
              <a:off x="690600" y="446000"/>
              <a:ext cx="4029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278;p38">
            <a:extLst>
              <a:ext uri="{FF2B5EF4-FFF2-40B4-BE49-F238E27FC236}">
                <a16:creationId xmlns:a16="http://schemas.microsoft.com/office/drawing/2014/main" id="{A68F92CC-7A6E-4928-B6A3-EA788E7FE678}"/>
              </a:ext>
            </a:extLst>
          </p:cNvPr>
          <p:cNvSpPr txBox="1">
            <a:spLocks/>
          </p:cNvSpPr>
          <p:nvPr/>
        </p:nvSpPr>
        <p:spPr>
          <a:xfrm>
            <a:off x="1204879" y="1295991"/>
            <a:ext cx="372066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Epilogue"/>
              <a:buNone/>
              <a:defRPr sz="41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ata"/>
              <a:buNone/>
              <a:defRPr sz="6000" b="1" i="0" u="none" strike="noStrike" cap="none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GB" sz="2000" b="0" dirty="0">
                <a:latin typeface="+mj-lt"/>
              </a:rPr>
              <a:t>Convert the binarized image into a skeletonized version</a:t>
            </a:r>
          </a:p>
        </p:txBody>
      </p:sp>
      <p:sp>
        <p:nvSpPr>
          <p:cNvPr id="35" name="Google Shape;279;p38">
            <a:extLst>
              <a:ext uri="{FF2B5EF4-FFF2-40B4-BE49-F238E27FC236}">
                <a16:creationId xmlns:a16="http://schemas.microsoft.com/office/drawing/2014/main" id="{F3781D95-0ACA-4F13-9785-9A1BB592ABE4}"/>
              </a:ext>
            </a:extLst>
          </p:cNvPr>
          <p:cNvSpPr txBox="1">
            <a:spLocks/>
          </p:cNvSpPr>
          <p:nvPr/>
        </p:nvSpPr>
        <p:spPr>
          <a:xfrm>
            <a:off x="1204880" y="2674657"/>
            <a:ext cx="372066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3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None/>
              <a:defRPr sz="12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miko"/>
              <a:buNone/>
              <a:defRPr sz="1200" b="0" i="0" u="none" strike="noStrike" cap="none">
                <a:solidFill>
                  <a:schemeClr val="dk1"/>
                </a:solidFill>
                <a:latin typeface="Amiko"/>
                <a:ea typeface="Amiko"/>
                <a:cs typeface="Amiko"/>
                <a:sym typeface="Amik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2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GB" sz="2000" dirty="0">
                <a:latin typeface="+mj-lt"/>
              </a:rPr>
              <a:t>Remove redundant pixels while preserving the fingerprint structure</a:t>
            </a:r>
          </a:p>
        </p:txBody>
      </p:sp>
      <p:sp>
        <p:nvSpPr>
          <p:cNvPr id="36" name="Google Shape;283;p38">
            <a:extLst>
              <a:ext uri="{FF2B5EF4-FFF2-40B4-BE49-F238E27FC236}">
                <a16:creationId xmlns:a16="http://schemas.microsoft.com/office/drawing/2014/main" id="{CCB04AF1-0567-4324-9CF5-004C3CA20F0D}"/>
              </a:ext>
            </a:extLst>
          </p:cNvPr>
          <p:cNvSpPr txBox="1">
            <a:spLocks/>
          </p:cNvSpPr>
          <p:nvPr/>
        </p:nvSpPr>
        <p:spPr>
          <a:xfrm>
            <a:off x="1204879" y="3909078"/>
            <a:ext cx="252993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 rtl="0">
              <a:buClrTx/>
              <a:buFontTx/>
            </a:pPr>
            <a:r>
              <a:rPr lang="en-GB" sz="2000" dirty="0">
                <a:solidFill>
                  <a:sysClr val="windowText" lastClr="000000"/>
                </a:solidFill>
                <a:latin typeface="+mj-lt"/>
              </a:rPr>
              <a:t>Detect ridge endings and bifurcations</a:t>
            </a:r>
          </a:p>
        </p:txBody>
      </p:sp>
      <p:sp>
        <p:nvSpPr>
          <p:cNvPr id="37" name="Google Shape;338;p40">
            <a:extLst>
              <a:ext uri="{FF2B5EF4-FFF2-40B4-BE49-F238E27FC236}">
                <a16:creationId xmlns:a16="http://schemas.microsoft.com/office/drawing/2014/main" id="{C37706EE-A03B-48C2-8479-0DDC4EE569F0}"/>
              </a:ext>
            </a:extLst>
          </p:cNvPr>
          <p:cNvSpPr/>
          <p:nvPr/>
        </p:nvSpPr>
        <p:spPr>
          <a:xfrm>
            <a:off x="719375" y="1026563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38;p40">
            <a:extLst>
              <a:ext uri="{FF2B5EF4-FFF2-40B4-BE49-F238E27FC236}">
                <a16:creationId xmlns:a16="http://schemas.microsoft.com/office/drawing/2014/main" id="{742BEE4D-F568-4A3B-BFB9-53C37EB279B4}"/>
              </a:ext>
            </a:extLst>
          </p:cNvPr>
          <p:cNvSpPr/>
          <p:nvPr/>
        </p:nvSpPr>
        <p:spPr>
          <a:xfrm>
            <a:off x="719375" y="2067744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38;p40">
            <a:extLst>
              <a:ext uri="{FF2B5EF4-FFF2-40B4-BE49-F238E27FC236}">
                <a16:creationId xmlns:a16="http://schemas.microsoft.com/office/drawing/2014/main" id="{A0AEC279-954B-4146-8AD0-E0E311FE2D08}"/>
              </a:ext>
            </a:extLst>
          </p:cNvPr>
          <p:cNvSpPr/>
          <p:nvPr/>
        </p:nvSpPr>
        <p:spPr>
          <a:xfrm>
            <a:off x="719375" y="3623420"/>
            <a:ext cx="690600" cy="123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77;p38">
            <a:extLst>
              <a:ext uri="{FF2B5EF4-FFF2-40B4-BE49-F238E27FC236}">
                <a16:creationId xmlns:a16="http://schemas.microsoft.com/office/drawing/2014/main" id="{AC70BC90-8061-4608-BE40-4266925FA3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3500" y="-67265"/>
            <a:ext cx="757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04 Image Skeletonization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F9174C-8A35-4D23-99B9-A42E99516406}"/>
              </a:ext>
            </a:extLst>
          </p:cNvPr>
          <p:cNvSpPr txBox="1"/>
          <p:nvPr/>
        </p:nvSpPr>
        <p:spPr>
          <a:xfrm>
            <a:off x="5269310" y="933489"/>
            <a:ext cx="3453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Objective:</a:t>
            </a:r>
            <a:r>
              <a:rPr lang="en-GB" dirty="0"/>
              <a:t> Simplify fingerprint ridges to a one-pixel-wide skeleton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34"/>
          <p:cNvCxnSpPr/>
          <p:nvPr/>
        </p:nvCxnSpPr>
        <p:spPr>
          <a:xfrm>
            <a:off x="8422769" y="1147800"/>
            <a:ext cx="0" cy="317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4" name="Google Shape;224;p34"/>
          <p:cNvGrpSpPr/>
          <p:nvPr/>
        </p:nvGrpSpPr>
        <p:grpSpPr>
          <a:xfrm>
            <a:off x="690600" y="293525"/>
            <a:ext cx="7725713" cy="303000"/>
            <a:chOff x="690600" y="293525"/>
            <a:chExt cx="7725713" cy="303000"/>
          </a:xfrm>
        </p:grpSpPr>
        <p:cxnSp>
          <p:nvCxnSpPr>
            <p:cNvPr id="225" name="Google Shape;225;p34"/>
            <p:cNvCxnSpPr/>
            <p:nvPr/>
          </p:nvCxnSpPr>
          <p:spPr>
            <a:xfrm rot="10800000">
              <a:off x="1609000" y="445025"/>
              <a:ext cx="4095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6" name="Google Shape;226;p34"/>
            <p:cNvSpPr txBox="1"/>
            <p:nvPr/>
          </p:nvSpPr>
          <p:spPr>
            <a:xfrm>
              <a:off x="5992350" y="293525"/>
              <a:ext cx="13596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Epilogue"/>
                  <a:ea typeface="Epilogue"/>
                  <a:cs typeface="Epilogue"/>
                  <a:sym typeface="Epilogue"/>
                </a:rPr>
                <a:t>Project Proposal</a:t>
              </a:r>
              <a:endParaRPr sz="1000"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sp>
          <p:nvSpPr>
            <p:cNvPr id="227" name="Google Shape;227;p34"/>
            <p:cNvSpPr txBox="1"/>
            <p:nvPr/>
          </p:nvSpPr>
          <p:spPr>
            <a:xfrm>
              <a:off x="7526813" y="293525"/>
              <a:ext cx="8895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Epilogue"/>
                  <a:ea typeface="Epilogue"/>
                  <a:cs typeface="Epilogue"/>
                  <a:sym typeface="Epilogue"/>
                </a:rPr>
                <a:t>By Slidego</a:t>
              </a:r>
              <a:endParaRPr sz="1000">
                <a:latin typeface="Epilogue"/>
                <a:ea typeface="Epilogue"/>
                <a:cs typeface="Epilogue"/>
                <a:sym typeface="Epilogue"/>
              </a:endParaRPr>
            </a:p>
          </p:txBody>
        </p:sp>
        <p:cxnSp>
          <p:nvCxnSpPr>
            <p:cNvPr id="228" name="Google Shape;228;p34"/>
            <p:cNvCxnSpPr/>
            <p:nvPr/>
          </p:nvCxnSpPr>
          <p:spPr>
            <a:xfrm>
              <a:off x="690600" y="446000"/>
              <a:ext cx="4029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FC75574E-EDE2-433E-A7B7-42A67B6D7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67" y="1027516"/>
            <a:ext cx="4164900" cy="711300"/>
          </a:xfrm>
        </p:spPr>
        <p:txBody>
          <a:bodyPr/>
          <a:lstStyle/>
          <a:p>
            <a:pPr algn="l"/>
            <a:r>
              <a:rPr lang="en-US" dirty="0"/>
              <a:t>Before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3F1CAF50-1B37-449E-B447-47E9D896C808}"/>
              </a:ext>
            </a:extLst>
          </p:cNvPr>
          <p:cNvSpPr txBox="1">
            <a:spLocks/>
          </p:cNvSpPr>
          <p:nvPr/>
        </p:nvSpPr>
        <p:spPr>
          <a:xfrm>
            <a:off x="4308865" y="1027516"/>
            <a:ext cx="4164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algn="l"/>
            <a:r>
              <a:rPr lang="en-US" dirty="0"/>
              <a:t>After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B1D75-EFBE-4D07-95D6-49A57C2B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83" y="1539364"/>
            <a:ext cx="3691457" cy="3501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F3931-C897-40DA-9A76-FB31915F77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6" t="1044" r="-1"/>
          <a:stretch/>
        </p:blipFill>
        <p:spPr>
          <a:xfrm>
            <a:off x="55270" y="1539364"/>
            <a:ext cx="3857766" cy="35171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9"/>
          <p:cNvSpPr/>
          <p:nvPr/>
        </p:nvSpPr>
        <p:spPr>
          <a:xfrm>
            <a:off x="0" y="0"/>
            <a:ext cx="1266300" cy="1266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49"/>
          <p:cNvCxnSpPr/>
          <p:nvPr/>
        </p:nvCxnSpPr>
        <p:spPr>
          <a:xfrm>
            <a:off x="719375" y="1147800"/>
            <a:ext cx="0" cy="3172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355C5E-8FF3-4439-B940-8DAF8134B533}"/>
              </a:ext>
            </a:extLst>
          </p:cNvPr>
          <p:cNvSpPr txBox="1"/>
          <p:nvPr/>
        </p:nvSpPr>
        <p:spPr>
          <a:xfrm>
            <a:off x="739176" y="1718387"/>
            <a:ext cx="68264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Minutiae Extraction</a:t>
            </a:r>
            <a:br>
              <a:rPr lang="en-GB" sz="1800" dirty="0"/>
            </a:br>
            <a:r>
              <a:rPr lang="en-GB" sz="1800" b="1" dirty="0"/>
              <a:t>Types of Minutiae:</a:t>
            </a:r>
            <a:endParaRPr lang="en-GB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Ridge endings.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Ridge bifurcations.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Process:</a:t>
            </a:r>
            <a:endParaRPr lang="en-GB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 err="1"/>
              <a:t>Analyze</a:t>
            </a:r>
            <a:r>
              <a:rPr lang="en-GB" sz="1800" dirty="0"/>
              <a:t> the </a:t>
            </a:r>
            <a:r>
              <a:rPr lang="en-GB" sz="1800" dirty="0" err="1"/>
              <a:t>neighborhood</a:t>
            </a:r>
            <a:r>
              <a:rPr lang="en-GB" sz="1800" dirty="0"/>
              <a:t> of each pixel in the skeletonized image.</a:t>
            </a:r>
          </a:p>
        </p:txBody>
      </p:sp>
      <p:sp>
        <p:nvSpPr>
          <p:cNvPr id="11" name="Google Shape;577;p47">
            <a:extLst>
              <a:ext uri="{FF2B5EF4-FFF2-40B4-BE49-F238E27FC236}">
                <a16:creationId xmlns:a16="http://schemas.microsoft.com/office/drawing/2014/main" id="{589856EC-D22B-4836-BB48-330B4820EB35}"/>
              </a:ext>
            </a:extLst>
          </p:cNvPr>
          <p:cNvSpPr txBox="1">
            <a:spLocks/>
          </p:cNvSpPr>
          <p:nvPr/>
        </p:nvSpPr>
        <p:spPr>
          <a:xfrm>
            <a:off x="1041718" y="147385"/>
            <a:ext cx="766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ata"/>
              <a:buNone/>
              <a:defRPr sz="3500" b="1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05 Feature Extraction</a:t>
            </a:r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D613C3-6D77-4ECD-9808-DB03D315B0AD}"/>
              </a:ext>
            </a:extLst>
          </p:cNvPr>
          <p:cNvSpPr txBox="1"/>
          <p:nvPr/>
        </p:nvSpPr>
        <p:spPr>
          <a:xfrm>
            <a:off x="6435438" y="740672"/>
            <a:ext cx="2904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Output:</a:t>
            </a:r>
            <a:r>
              <a:rPr lang="en-GB" dirty="0"/>
              <a:t> A list of minutiae with their locations and orientations.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B62339-07BE-45D7-A127-A0AC2D12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75" y="1351190"/>
            <a:ext cx="2603500" cy="3314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D27993D-9379-469D-878D-E3ACFB815C5C}"/>
                  </a:ext>
                </a:extLst>
              </p14:cNvPr>
              <p14:cNvContentPartPr/>
              <p14:nvPr/>
            </p14:nvContentPartPr>
            <p14:xfrm>
              <a:off x="7893798" y="1736570"/>
              <a:ext cx="328680" cy="13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D27993D-9379-469D-878D-E3ACFB815C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0158" y="1628570"/>
                <a:ext cx="4363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85C2AA-E02A-443A-B974-4E1C7D389102}"/>
                  </a:ext>
                </a:extLst>
              </p14:cNvPr>
              <p14:cNvContentPartPr/>
              <p14:nvPr/>
            </p14:nvContentPartPr>
            <p14:xfrm>
              <a:off x="7960398" y="1749890"/>
              <a:ext cx="26964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85C2AA-E02A-443A-B974-4E1C7D3891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06398" y="1641890"/>
                <a:ext cx="377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CC2914-CC97-4DDE-A291-93024ECA82A0}"/>
                  </a:ext>
                </a:extLst>
              </p14:cNvPr>
              <p14:cNvContentPartPr/>
              <p14:nvPr/>
            </p14:nvContentPartPr>
            <p14:xfrm>
              <a:off x="7913598" y="1723250"/>
              <a:ext cx="252000" cy="28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CC2914-CC97-4DDE-A291-93024ECA82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59958" y="1615610"/>
                <a:ext cx="3596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0B738A8-0B50-43EE-A0B9-A9265A9481DA}"/>
                  </a:ext>
                </a:extLst>
              </p14:cNvPr>
              <p14:cNvContentPartPr/>
              <p14:nvPr/>
            </p14:nvContentPartPr>
            <p14:xfrm>
              <a:off x="6285678" y="4644290"/>
              <a:ext cx="299520" cy="180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0B738A8-0B50-43EE-A0B9-A9265A9481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32038" y="4536650"/>
                <a:ext cx="40716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B4703DE-9D9A-4E94-A6EC-22D6DE53AA87}"/>
                  </a:ext>
                </a:extLst>
              </p14:cNvPr>
              <p14:cNvContentPartPr/>
              <p14:nvPr/>
            </p14:nvContentPartPr>
            <p14:xfrm>
              <a:off x="6360918" y="4721330"/>
              <a:ext cx="541080" cy="478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B4703DE-9D9A-4E94-A6EC-22D6DE53AA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07278" y="4613690"/>
                <a:ext cx="6487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32A72E-664B-4074-82B7-6A0200EA5116}"/>
                  </a:ext>
                </a:extLst>
              </p14:cNvPr>
              <p14:cNvContentPartPr/>
              <p14:nvPr/>
            </p14:nvContentPartPr>
            <p14:xfrm>
              <a:off x="6999198" y="3904850"/>
              <a:ext cx="1031760" cy="68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32A72E-664B-4074-82B7-6A0200EA511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45558" y="3796850"/>
                <a:ext cx="11394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704E15D-7964-4F1F-80C5-ADFF5A0CE434}"/>
                  </a:ext>
                </a:extLst>
              </p14:cNvPr>
              <p14:cNvContentPartPr/>
              <p14:nvPr/>
            </p14:nvContentPartPr>
            <p14:xfrm>
              <a:off x="8032038" y="3900890"/>
              <a:ext cx="159840" cy="92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704E15D-7964-4F1F-80C5-ADFF5A0CE4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78398" y="3793250"/>
                <a:ext cx="2674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5AB2402-70FE-4794-AF09-CDB5E3EBBEE0}"/>
                  </a:ext>
                </a:extLst>
              </p14:cNvPr>
              <p14:cNvContentPartPr/>
              <p14:nvPr/>
            </p14:nvContentPartPr>
            <p14:xfrm>
              <a:off x="5618958" y="4073330"/>
              <a:ext cx="2604240" cy="575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5AB2402-70FE-4794-AF09-CDB5E3EBBE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64958" y="3965330"/>
                <a:ext cx="271188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C1C025-050A-4BA1-87A4-1414D1AB2FED}"/>
                  </a:ext>
                </a:extLst>
              </p14:cNvPr>
              <p14:cNvContentPartPr/>
              <p14:nvPr/>
            </p14:nvContentPartPr>
            <p14:xfrm>
              <a:off x="6176958" y="4552130"/>
              <a:ext cx="539280" cy="126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C1C025-050A-4BA1-87A4-1414D1AB2F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23318" y="4444130"/>
                <a:ext cx="6469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A872607-6B8A-446D-A0B7-84DC37D0D5CD}"/>
                  </a:ext>
                </a:extLst>
              </p14:cNvPr>
              <p14:cNvContentPartPr/>
              <p14:nvPr/>
            </p14:nvContentPartPr>
            <p14:xfrm>
              <a:off x="6723078" y="4677050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A872607-6B8A-446D-A0B7-84DC37D0D5C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69078" y="456941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41E60F4-C88E-481C-B049-C07A564F5B3D}"/>
                  </a:ext>
                </a:extLst>
              </p14:cNvPr>
              <p14:cNvContentPartPr/>
              <p14:nvPr/>
            </p14:nvContentPartPr>
            <p14:xfrm>
              <a:off x="98358" y="-105190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41E60F4-C88E-481C-B049-C07A564F5B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718" y="-213190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PDCA Strategy Development Project Proposal by Slidesgo">
  <a:themeElements>
    <a:clrScheme name="Simple Light">
      <a:dk1>
        <a:srgbClr val="272626"/>
      </a:dk1>
      <a:lt1>
        <a:srgbClr val="FFFFFF"/>
      </a:lt1>
      <a:dk2>
        <a:srgbClr val="F10000"/>
      </a:dk2>
      <a:lt2>
        <a:srgbClr val="D80404"/>
      </a:lt2>
      <a:accent1>
        <a:srgbClr val="AC0303"/>
      </a:accent1>
      <a:accent2>
        <a:srgbClr val="F0F0E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26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429</Words>
  <Application>Microsoft Office PowerPoint</Application>
  <PresentationFormat>On-screen Show (16:9)</PresentationFormat>
  <Paragraphs>106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Nunito Light</vt:lpstr>
      <vt:lpstr>Alata</vt:lpstr>
      <vt:lpstr>Amiko</vt:lpstr>
      <vt:lpstr>Calibri</vt:lpstr>
      <vt:lpstr>Epilogue</vt:lpstr>
      <vt:lpstr>PT Sans</vt:lpstr>
      <vt:lpstr>Bebas Neue</vt:lpstr>
      <vt:lpstr>Anaheim</vt:lpstr>
      <vt:lpstr>PDCA Strategy Development Project Proposal by Slidesgo</vt:lpstr>
      <vt:lpstr>Fingerprint Recognition</vt:lpstr>
      <vt:lpstr>TABLE OF CONTENTS</vt:lpstr>
      <vt:lpstr>Image Acquisition/ Dataset</vt:lpstr>
      <vt:lpstr>PowerPoint Presentation</vt:lpstr>
      <vt:lpstr>02 Image Enhancment/ Preprocessing </vt:lpstr>
      <vt:lpstr>03 Image Segmentation</vt:lpstr>
      <vt:lpstr>04 Image Skeletonization</vt:lpstr>
      <vt:lpstr>Before</vt:lpstr>
      <vt:lpstr>PowerPoint Presentation</vt:lpstr>
      <vt:lpstr>Extract numerical features for matching</vt:lpstr>
      <vt:lpstr>06 Feature Matching</vt:lpstr>
      <vt:lpstr>Train/Test data</vt:lpstr>
      <vt:lpstr>Thank You   by Nour Bassem 2022/00080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Fingerprint Recognition</dc:title>
  <dc:creator>Nour</dc:creator>
  <cp:lastModifiedBy>Nour Bassem</cp:lastModifiedBy>
  <cp:revision>15</cp:revision>
  <dcterms:modified xsi:type="dcterms:W3CDTF">2024-12-29T07:44:38Z</dcterms:modified>
</cp:coreProperties>
</file>